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9" r:id="rId3"/>
    <p:sldId id="290" r:id="rId4"/>
    <p:sldId id="274" r:id="rId5"/>
    <p:sldId id="275" r:id="rId6"/>
    <p:sldId id="276" r:id="rId7"/>
    <p:sldId id="265" r:id="rId8"/>
    <p:sldId id="264" r:id="rId9"/>
    <p:sldId id="292" r:id="rId10"/>
    <p:sldId id="304" r:id="rId11"/>
    <p:sldId id="291" r:id="rId12"/>
    <p:sldId id="295" r:id="rId13"/>
    <p:sldId id="294" r:id="rId14"/>
    <p:sldId id="293" r:id="rId15"/>
    <p:sldId id="315" r:id="rId16"/>
    <p:sldId id="312" r:id="rId17"/>
    <p:sldId id="272" r:id="rId18"/>
    <p:sldId id="302" r:id="rId19"/>
    <p:sldId id="305" r:id="rId20"/>
    <p:sldId id="306" r:id="rId21"/>
    <p:sldId id="307" r:id="rId22"/>
    <p:sldId id="308" r:id="rId23"/>
    <p:sldId id="296" r:id="rId24"/>
    <p:sldId id="297" r:id="rId25"/>
    <p:sldId id="279" r:id="rId26"/>
    <p:sldId id="281" r:id="rId27"/>
    <p:sldId id="280" r:id="rId28"/>
    <p:sldId id="298" r:id="rId29"/>
    <p:sldId id="300" r:id="rId30"/>
    <p:sldId id="277" r:id="rId31"/>
    <p:sldId id="283" r:id="rId32"/>
    <p:sldId id="284" r:id="rId33"/>
    <p:sldId id="285" r:id="rId34"/>
    <p:sldId id="299" r:id="rId35"/>
    <p:sldId id="31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28" autoAdjust="0"/>
    <p:restoredTop sz="98874" autoAdjust="0"/>
  </p:normalViewPr>
  <p:slideViewPr>
    <p:cSldViewPr>
      <p:cViewPr>
        <p:scale>
          <a:sx n="70" d="100"/>
          <a:sy n="70" d="100"/>
        </p:scale>
        <p:origin x="-2094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4C98-58A9-4D11-A6DB-98AF16A205AB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F972-E887-448B-A4BF-8774F5B68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4C98-58A9-4D11-A6DB-98AF16A205AB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F972-E887-448B-A4BF-8774F5B68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4C98-58A9-4D11-A6DB-98AF16A205AB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F972-E887-448B-A4BF-8774F5B68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4C98-58A9-4D11-A6DB-98AF16A205AB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F972-E887-448B-A4BF-8774F5B68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4C98-58A9-4D11-A6DB-98AF16A205AB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F972-E887-448B-A4BF-8774F5B68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4C98-58A9-4D11-A6DB-98AF16A205AB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F972-E887-448B-A4BF-8774F5B68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4C98-58A9-4D11-A6DB-98AF16A205AB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F972-E887-448B-A4BF-8774F5B68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4C98-58A9-4D11-A6DB-98AF16A205AB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F972-E887-448B-A4BF-8774F5B68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4C98-58A9-4D11-A6DB-98AF16A205AB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F972-E887-448B-A4BF-8774F5B68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4C98-58A9-4D11-A6DB-98AF16A205AB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F972-E887-448B-A4BF-8774F5B68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4C98-58A9-4D11-A6DB-98AF16A205AB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F972-E887-448B-A4BF-8774F5B68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4C98-58A9-4D11-A6DB-98AF16A205AB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F972-E887-448B-A4BF-8774F5B68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5" Type="http://schemas.openxmlformats.org/officeDocument/2006/relationships/image" Target="../media/image60.gif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7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2" descr="http://cs621726.vk.me/v621726426/1a677/WCrve-KRKM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071546"/>
            <a:ext cx="4429124" cy="514351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5847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mic Sans MS" pitchFamily="66" charset="0"/>
                <a:ea typeface="Calibri" pitchFamily="34" charset="0"/>
                <a:cs typeface="Tahoma" pitchFamily="34" charset="0"/>
              </a:rPr>
              <a:t>ВЕСНА В ЖИЗНИ ЛЕСНЫХ ЗВЕРЕЙ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286380" y="6342569"/>
            <a:ext cx="3571868" cy="27699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ahoma" pitchFamily="34" charset="0"/>
              </a:rPr>
              <a:t>ПОДГОТОВИЛА ВОСПИТАТЕЛЬ: ГРОСС И.Н.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42844" y="285728"/>
            <a:ext cx="8715436" cy="156966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Многие птицы питаются насекомыми. А с приходом весны насекомые вылезают из своих укрытий. Птицам стало больше корма. Растаял лёд на реках и озёрах, поэтому возвращаются водоплавающие птицы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00240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Вот и первые гости растений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бабочки  - крапивницы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5" name="Picture 20" descr="Смайл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40220">
            <a:off x="-58109" y="3444573"/>
            <a:ext cx="28098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28" y="2071678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 бабочки-лимонницы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7" name="Picture 18" descr="&quot;Анимированные бабочки - Я. Чайник! - я.ру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865563"/>
            <a:ext cx="376555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стрелка влево/вверх 8"/>
          <p:cNvSpPr/>
          <p:nvPr/>
        </p:nvSpPr>
        <p:spPr>
          <a:xfrm>
            <a:off x="2571736" y="3143248"/>
            <a:ext cx="1000132" cy="192882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00892" y="2500306"/>
            <a:ext cx="484632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900igr.net/datas/okruzhajuschij-mir/Zdravstvuj-vesna/0010-010-Ptitsy-vesn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07249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Весна - утро г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8358246" cy="64294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6072206"/>
            <a:ext cx="3714776" cy="584775"/>
          </a:xfrm>
          <a:prstGeom prst="rect">
            <a:avLst/>
          </a:prstGeom>
          <a:scene3d>
            <a:camera prst="obliqueBottomLef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Набухают почки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900igr.net/datas/okruzhajuschij-mir/Vesna/0008-008-Probivajutsja-rostochki-U-verby-nabukhli-pochki-Novykh-sil-vsegda-pol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842968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Весна - утро г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792961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143404" cy="12858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" name="Picture 4" descr="http://lovejusta.ru/wp-content/uploads/2013/03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29000"/>
            <a:ext cx="2883034" cy="248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extBox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786454"/>
            <a:ext cx="4572000" cy="8715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5300" name="Picture 4" descr="https://im0-tub-ru.yandex.net/i?id=0c9417a577d4e98d7954b07bc8d78a89&amp;n=33&amp;h=215&amp;w=2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785794"/>
            <a:ext cx="3643338" cy="3071834"/>
          </a:xfrm>
          <a:prstGeom prst="rect">
            <a:avLst/>
          </a:prstGeom>
          <a:noFill/>
        </p:spPr>
      </p:pic>
      <p:pic>
        <p:nvPicPr>
          <p:cNvPr id="8" name="TextBox 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3857628"/>
            <a:ext cx="4357718" cy="8715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img0.liveinternet.ru/images/attach/c/3/84/285/84285882_large_c55f94cda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00108"/>
            <a:ext cx="2332138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TextBox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3468688" cy="85883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http://www.zwet.ru/images/foto_2013/f10_05_05_2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8198" y="2000241"/>
            <a:ext cx="2731453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TextBox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5214950"/>
            <a:ext cx="3889375" cy="86518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static.freepik.com/vrije-photo/abstracte-groene-bokeh-lichte-achtergrond-vector-graphic_53-14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4" name="Picture 8" descr="http://multeashki.ru/Images/Foto/ko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3214710" cy="3643338"/>
          </a:xfrm>
          <a:prstGeom prst="rect">
            <a:avLst/>
          </a:prstGeom>
          <a:noFill/>
        </p:spPr>
      </p:pic>
      <p:pic>
        <p:nvPicPr>
          <p:cNvPr id="29712" name="Picture 16" descr="http://img1.liveinternet.ru/images/attach/c/7/97/262/97262083_nadpis23gif_UNESLA_K_SEBE__yozhik_s_gribo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143248"/>
            <a:ext cx="3857620" cy="34385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488" y="214290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Просыпаются звери, которые всю зиму спали. Они выходят из своих убежищ сильно похудевшими </a:t>
            </a:r>
            <a:r>
              <a:rPr lang="ru-RU" sz="2000" b="1" dirty="0" smtClean="0"/>
              <a:t>и начинают </a:t>
            </a:r>
            <a:r>
              <a:rPr lang="ru-RU" sz="2000" b="1" dirty="0"/>
              <a:t>разыскивать </a:t>
            </a:r>
            <a:r>
              <a:rPr lang="ru-RU" sz="2000" b="1" dirty="0" smtClean="0"/>
              <a:t>корм.</a:t>
            </a:r>
            <a:endParaRPr lang="ru-RU" sz="2000" b="1" dirty="0"/>
          </a:p>
        </p:txBody>
      </p:sp>
      <p:pic>
        <p:nvPicPr>
          <p:cNvPr id="29716" name="Picture 20" descr="http://i6.glitter-graphics.org/pub/2760/2760286m1emz6ppu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428736"/>
            <a:ext cx="2928958" cy="3214710"/>
          </a:xfrm>
          <a:prstGeom prst="rect">
            <a:avLst/>
          </a:prstGeom>
          <a:noFill/>
        </p:spPr>
      </p:pic>
      <p:pic>
        <p:nvPicPr>
          <p:cNvPr id="29718" name="Picture 22" descr="http://paulharristhefrog.tripod.com/sitebuildercontent/sitebuilderpictures/frog_hop0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857628"/>
            <a:ext cx="335758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858312" cy="14311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b="1" dirty="0" smtClean="0"/>
              <a:t>С приходом весны появляется много корма  для зверей, поэтому весной у них рождаются детеныши. Ранней весной рождаются зайчата, бельчата, волчата, лисята и многие другие зверята.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https://im1-tub-ru.yandex.net/i?id=fed4184f3a43a2803d3559e0897c2c4b&amp;n=33&amp;h=215&amp;w=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57364"/>
            <a:ext cx="2571768" cy="240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AutoShape 6" descr="https://www.traiborg.com/public/sitepage_photo/53/38/1e/1dfc39_391f.jpg?c=39e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www.traiborg.com/public/sitepage_photo/53/38/1e/1dfc39_391f.jpg?c=39e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://www.proza.ru/pics/2015/10/03/2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857364"/>
            <a:ext cx="307183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ic.pics.livejournal.com/krestnikova/51610997/52849/52849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219557"/>
            <a:ext cx="3857652" cy="263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https://im1-tub-ru.yandex.net/i?id=a8d903ac2148c2125b4c831a803ac3f6&amp;n=33&amp;h=215&amp;w=2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928802"/>
            <a:ext cx="2857520" cy="240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900115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После зимней спячки появляются медведи, ежи, барсуки. Вместе с ними выходят и их детеныши. Матери продолжают кормить их молоком, но вскоре зверята приучаются самостоятельно отыскивать насекомых, прошлогодние ягоды, луковицы растений и молодую траву.</a:t>
            </a:r>
            <a:endParaRPr lang="ru-RU" sz="2000" b="1" dirty="0"/>
          </a:p>
        </p:txBody>
      </p:sp>
      <p:pic>
        <p:nvPicPr>
          <p:cNvPr id="51202" name="Picture 2" descr="https://im3-tub-ru.yandex.net/i?id=127ea7366d79fabb496a27ea4568d6a7&amp;n=33&amp;h=215&amp;w=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85765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http://f3.pmo.ee/f/2014/07/15/3204695t81h07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019550"/>
            <a:ext cx="5214974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6" name="Picture 6" descr="http://img.ubu.ru/gal_100_naturalnyy_barsuchiy_i_medvezhiy_zhir12_1408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571612"/>
            <a:ext cx="378621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282" y="714356"/>
            <a:ext cx="86439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ahoma" pitchFamily="34" charset="0"/>
              </a:rPr>
              <a:t>Цель: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ahoma" pitchFamily="34" charset="0"/>
              </a:rPr>
              <a:t>уточнить представления детей о времени года весна; расширить знания о том, как в лесу оживает жизнь в весеннее время, что происходит с природой, животными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ahoma" pitchFamily="34" charset="0"/>
              </a:rPr>
              <a:t>, людьми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ahoma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26" y="142852"/>
            <a:ext cx="878687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Весной у многих зверей начинается линька — зимняя густая шерсть меняется на более редкую, а заяц, горностай, ласка, белка и песец меняют цвет своих шубок.</a:t>
            </a:r>
            <a:endParaRPr lang="ru-RU" sz="2400" b="1" dirty="0"/>
          </a:p>
        </p:txBody>
      </p:sp>
      <p:pic>
        <p:nvPicPr>
          <p:cNvPr id="50178" name="Picture 2" descr="http://uslide.ru/images/14/20645/736/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7010400" cy="525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4" name="Picture 2" descr="http://bigslide.ru/images/9/8385/831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7915275" cy="593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6" name="Picture 2" descr="http://lusana.ru/files/1973/573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01122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57256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Много забот у людей весной. Надо прорастить семена, подготовить грядки,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exotiki.ru/img/discus/nefrit/nedostatokvitaminov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5000660" cy="44291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6" descr="http://tr.toluna.com/dpolls_images/2010/12/03/bc6b8eca-65f2-4954-a70b-ed3bdbe92335_x3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214554"/>
            <a:ext cx="3357586" cy="417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xn----8sbiecm6bhdx8i.xn--p1ai/sites/default/files/vesna_less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521497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357166"/>
            <a:ext cx="628654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РАССКАЖИ,ЧТО ИЗОБРАЖЕНО НА КАРТИНКЕ?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5111852_vesnakartinki4 (460x700, 372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94" cy="7072338"/>
          </a:xfrm>
          <a:prstGeom prst="rect">
            <a:avLst/>
          </a:prstGeom>
          <a:noFill/>
        </p:spPr>
      </p:pic>
      <p:pic>
        <p:nvPicPr>
          <p:cNvPr id="36868" name="Picture 4" descr="5111852_vesnakartinki5 (486x700, 314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0"/>
            <a:ext cx="462915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5111852_vesnakartinki8 (459x700, 392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71975" cy="7072338"/>
          </a:xfrm>
          <a:prstGeom prst="rect">
            <a:avLst/>
          </a:prstGeom>
          <a:noFill/>
        </p:spPr>
      </p:pic>
      <p:pic>
        <p:nvPicPr>
          <p:cNvPr id="37892" name="Picture 4" descr="5111852_vesnakartinki7 (461x700, 401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0.liveinternet.ru/images/attach/c/7/98/245/98245328_large_4979214_j177078_126885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404"/>
            <a:ext cx="9144000" cy="807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30" name="Picture 6" descr="http://s7.rimg.info/2146be6a8d9df65c46424b85af887d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072" y="857232"/>
            <a:ext cx="3821928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5500726" cy="63709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 орех взобрался Мишка </a:t>
            </a:r>
            <a:r>
              <a:rPr lang="ru-RU" sz="2400" dirty="0" smtClean="0"/>
              <a:t>(имитация движений – показать, как мишка карабкается на дерево)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С ветки даль ему видна </a:t>
            </a:r>
            <a:r>
              <a:rPr lang="ru-RU" sz="2400" dirty="0" smtClean="0"/>
              <a:t>(ладошку поставить как козырек ко лбу)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Смотрит на холмы и крыши </a:t>
            </a:r>
            <a:r>
              <a:rPr lang="ru-RU" sz="2400" dirty="0" smtClean="0"/>
              <a:t>(соединяем руки над головой как домик – крыша)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Не идёт ли к нам весна? </a:t>
            </a:r>
            <a:r>
              <a:rPr lang="ru-RU" sz="2400" dirty="0" smtClean="0"/>
              <a:t>(поднимаем плечи – удивление)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За </a:t>
            </a:r>
            <a:r>
              <a:rPr lang="ru-RU" sz="2400" b="1" dirty="0" err="1" smtClean="0">
                <a:solidFill>
                  <a:srgbClr val="FF0000"/>
                </a:solidFill>
              </a:rPr>
              <a:t>деревней,за</a:t>
            </a:r>
            <a:r>
              <a:rPr lang="ru-RU" sz="2400" b="1" dirty="0" smtClean="0">
                <a:solidFill>
                  <a:srgbClr val="FF0000"/>
                </a:solidFill>
              </a:rPr>
              <a:t> долиной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Где прозрачен небосвод </a:t>
            </a:r>
            <a:r>
              <a:rPr lang="ru-RU" sz="2400" dirty="0" smtClean="0"/>
              <a:t>(повороты головы вправо и влево).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Клин увидев журавлиный </a:t>
            </a:r>
            <a:r>
              <a:rPr lang="ru-RU" sz="2400" dirty="0" smtClean="0"/>
              <a:t>(показ взмахов крыльев журавлей)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Закричал: «Весна идёт!» </a:t>
            </a:r>
            <a:r>
              <a:rPr lang="ru-RU" sz="2400" dirty="0" smtClean="0"/>
              <a:t>(руки поднять в стороны вверх с радостью и улыбнуться весне!)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428625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ФИЗМИНУТКА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8370" name="Picture 2" descr="http://062012.imgbb.ru/e/4/8/e48bc8d3f371fe4b0bf8efa0ee0d2c0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2571768" cy="2714644"/>
          </a:xfrm>
          <a:prstGeom prst="rect">
            <a:avLst/>
          </a:prstGeom>
          <a:noFill/>
        </p:spPr>
      </p:pic>
      <p:pic>
        <p:nvPicPr>
          <p:cNvPr id="58372" name="Picture 4" descr="https://im2-tub-ru.yandex.net/i?id=de4d5e03292cd4463eb0bf8eb639d928&amp;n=33&amp;h=215&amp;w=2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857652" cy="3500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714620"/>
            <a:ext cx="32861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О  ВЕСНЕ !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4338" name="Picture 2" descr="http://www.playcast.ru/uploads/2015/11/07/1577514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-214338"/>
            <a:ext cx="3143271" cy="3357586"/>
          </a:xfrm>
          <a:prstGeom prst="rect">
            <a:avLst/>
          </a:prstGeom>
          <a:noFill/>
        </p:spPr>
      </p:pic>
      <p:pic>
        <p:nvPicPr>
          <p:cNvPr id="14342" name="Picture 6" descr="http://img1.picmix.com/output/stamp/thumb/5/5/4/9/49455_68ae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2357430"/>
            <a:ext cx="5072066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6572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Весна - красна! Ты к нам пришла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 тёплыми лучами, с быстрыми ручьями.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Первым март пришёл, белый снег сошёл,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За ним апрель отворил окно и дверь.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 как май придёт - всё кругом расцветёт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7" descr="C:\Documents and Settings\Admin\Мои документы\Мои рисунки\538852136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86058"/>
            <a:ext cx="952500" cy="952500"/>
          </a:xfrm>
          <a:prstGeom prst="rect">
            <a:avLst/>
          </a:prstGeom>
          <a:noFill/>
        </p:spPr>
      </p:pic>
      <p:pic>
        <p:nvPicPr>
          <p:cNvPr id="6" name="Picture 7" descr="C:\Documents and Settings\Admin\Мои документы\Мои рисунки\538852136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429264"/>
            <a:ext cx="952500" cy="952500"/>
          </a:xfrm>
          <a:prstGeom prst="rect">
            <a:avLst/>
          </a:prstGeom>
          <a:noFill/>
        </p:spPr>
      </p:pic>
      <p:pic>
        <p:nvPicPr>
          <p:cNvPr id="8" name="Picture 7" descr="C:\Documents and Settings\Admin\Мои документы\Мои рисунки\538852136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429000"/>
            <a:ext cx="952500" cy="952500"/>
          </a:xfrm>
          <a:prstGeom prst="rect">
            <a:avLst/>
          </a:prstGeom>
          <a:noFill/>
        </p:spPr>
      </p:pic>
      <p:pic>
        <p:nvPicPr>
          <p:cNvPr id="9" name="Picture 7" descr="C:\Documents and Settings\Admin\Мои документы\Мои рисунки\538852136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71480"/>
            <a:ext cx="952500" cy="952500"/>
          </a:xfrm>
          <a:prstGeom prst="rect">
            <a:avLst/>
          </a:prstGeom>
          <a:noFill/>
        </p:spPr>
      </p:pic>
      <p:pic>
        <p:nvPicPr>
          <p:cNvPr id="32770" name="Picture 2" descr="http://lh4.googleusercontent.com/-LU_ztC40FKA/Uw7zU59a-DI/AAAAAAAABJg/_fvobc5m6T8/s400/%25D0%259D%25D0%25BE%25D0%25B2%25D1%258B%25D0%25B9%2B%25D1%2580%25D0%25B8%25D1%2581%25D1%2583%25D0%25BD%25D0%25BE%25D0%25B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786190"/>
            <a:ext cx="2667010" cy="3071810"/>
          </a:xfrm>
          <a:prstGeom prst="rect">
            <a:avLst/>
          </a:prstGeom>
          <a:noFill/>
        </p:spPr>
      </p:pic>
      <p:pic>
        <p:nvPicPr>
          <p:cNvPr id="32772" name="Picture 4" descr="http://s39.radikal.ru/i084/1101/18/6e61284be4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71810"/>
            <a:ext cx="3408920" cy="4461522"/>
          </a:xfrm>
          <a:prstGeom prst="rect">
            <a:avLst/>
          </a:prstGeom>
          <a:noFill/>
        </p:spPr>
      </p:pic>
      <p:pic>
        <p:nvPicPr>
          <p:cNvPr id="12" name="Picture 4" descr="http://s39.radikal.ru/i084/1101/18/6e61284be4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330" y="1071546"/>
            <a:ext cx="322043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ebygarden.ru/wp-content/uploads/2014/03/vesna3.jpg?3b3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bebygarden.ru/wp-content/uploads/2014/03/vesna4.jpg?3b3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ebygarden.ru/wp-content/uploads/2014/03/vesna2.jpg?3b3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bebygarden.ru/wp-content/uploads/2014/03/vesna1.jpg?3b3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42852"/>
            <a:ext cx="838154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РАССКАЖИТЕ МНЕ ,ПРИНАКИ ВЕСНЫ?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cs7052.vk.me/c7007/v7007024/25361/ownJnESGg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842968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0418" name="Picture 2" descr="http://memoire-mgclement.ch/media/fr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214686"/>
            <a:ext cx="2066933" cy="2709875"/>
          </a:xfrm>
          <a:prstGeom prst="rect">
            <a:avLst/>
          </a:prstGeom>
          <a:noFill/>
        </p:spPr>
      </p:pic>
      <p:pic>
        <p:nvPicPr>
          <p:cNvPr id="4" name="Picture 2" descr="http://memoire-mgclement.ch/media/fr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143380"/>
            <a:ext cx="2066933" cy="2066933"/>
          </a:xfrm>
          <a:prstGeom prst="rect">
            <a:avLst/>
          </a:prstGeom>
          <a:noFill/>
        </p:spPr>
      </p:pic>
      <p:pic>
        <p:nvPicPr>
          <p:cNvPr id="5" name="Picture 2" descr="http://memoire-mgclement.ch/media/fr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357694"/>
            <a:ext cx="1500198" cy="1643050"/>
          </a:xfrm>
          <a:prstGeom prst="rect">
            <a:avLst/>
          </a:prstGeom>
          <a:noFill/>
        </p:spPr>
      </p:pic>
      <p:pic>
        <p:nvPicPr>
          <p:cNvPr id="60422" name="Picture 6" descr="http://shaakaia.at.ua/sol.v_pa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0"/>
            <a:ext cx="2428892" cy="2357430"/>
          </a:xfrm>
          <a:prstGeom prst="rect">
            <a:avLst/>
          </a:prstGeom>
          <a:noFill/>
        </p:spPr>
      </p:pic>
      <p:pic>
        <p:nvPicPr>
          <p:cNvPr id="60424" name="Picture 8" descr="http://s55.radikal.ru/i147/0812/25/a0b11ad750c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000892" cy="6858000"/>
          </a:xfrm>
          <a:prstGeom prst="rect">
            <a:avLst/>
          </a:prstGeom>
          <a:noFill/>
        </p:spPr>
      </p:pic>
      <p:pic>
        <p:nvPicPr>
          <p:cNvPr id="60426" name="Picture 10" descr="http://lh3.ggpht.com/-sSLF8YAQRzc/TjiwWZ91SrI/AAAAAAAACws/K4etw3a3NBI/451418827_thumb.gif?imgmax=80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0"/>
            <a:ext cx="2595594" cy="2595594"/>
          </a:xfrm>
          <a:prstGeom prst="rect">
            <a:avLst/>
          </a:prstGeom>
          <a:noFill/>
        </p:spPr>
      </p:pic>
      <p:pic>
        <p:nvPicPr>
          <p:cNvPr id="1026" name="Picture 2" descr="http://u.5klass.net:10/datas/literatura/Viktorina-po-detskim-proizvedenijam/0016-016-Molodtsy-rebja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9" y="3290887"/>
            <a:ext cx="3428992" cy="356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Мои документы\Мои рисунки\20777-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Сколько весенних месяцев вы знаете? Назовите их по порядку</a:t>
            </a:r>
          </a:p>
        </p:txBody>
      </p:sp>
      <p:pic>
        <p:nvPicPr>
          <p:cNvPr id="31752" name="Picture 8" descr=" Фото 19. М а р т. Первый весенний месяц. Этот месяц называют в народе капельником, а дни со звонкими капелями – солнечниками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2857520" cy="29289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214422"/>
            <a:ext cx="864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М а </a:t>
            </a:r>
            <a:r>
              <a:rPr lang="ru-RU" sz="2400" b="1" dirty="0" err="1" smtClean="0">
                <a:solidFill>
                  <a:srgbClr val="FF0000"/>
                </a:solidFill>
              </a:rPr>
              <a:t>р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dirty="0"/>
              <a:t>. Первый весенний месяц. Этот месяц называют в народе капельником, а дни со звонкими капелями – солнечниками</a:t>
            </a:r>
          </a:p>
        </p:txBody>
      </p:sp>
      <p:pic>
        <p:nvPicPr>
          <p:cNvPr id="31754" name="Picture 10" descr=" Фото 21. В марте появляются первые проталины, отсюда и другое название – протальник, февралю - бокогрею - младший брат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48" y="2000240"/>
            <a:ext cx="3714808" cy="30003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2214554"/>
            <a:ext cx="228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В марте появляются первые проталины, отсюда и другое название – </a:t>
            </a:r>
            <a:r>
              <a:rPr lang="ru-RU" sz="2000" dirty="0" err="1">
                <a:solidFill>
                  <a:srgbClr val="002060"/>
                </a:solidFill>
              </a:rPr>
              <a:t>протальник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ttp://shoggoth.ru/edu/06/aastrahantsev/Mydoc/L14/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 </a:t>
            </a:r>
            <a:r>
              <a:rPr lang="ru-RU" sz="2400" b="1" dirty="0" err="1">
                <a:solidFill>
                  <a:srgbClr val="FF0000"/>
                </a:solidFill>
              </a:rPr>
              <a:t>п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</a:t>
            </a:r>
            <a:r>
              <a:rPr lang="ru-RU" sz="2400" b="1" dirty="0">
                <a:solidFill>
                  <a:srgbClr val="FF0000"/>
                </a:solidFill>
              </a:rPr>
              <a:t> е л </a:t>
            </a:r>
            <a:r>
              <a:rPr lang="ru-RU" sz="2400" b="1" dirty="0" err="1">
                <a:solidFill>
                  <a:srgbClr val="FF0000"/>
                </a:solidFill>
              </a:rPr>
              <a:t>ь</a:t>
            </a:r>
            <a:r>
              <a:rPr lang="ru-RU" sz="2400" dirty="0"/>
              <a:t>. Апрель -водолей. Солнце, снег и дождь вперемешку. Непостоянен обманщик - апрель: на дню семь погод. К концу этого месяца солнце красное прогоняет </a:t>
            </a:r>
            <a:r>
              <a:rPr lang="ru-RU" sz="2400" dirty="0" smtClean="0"/>
              <a:t>последние </a:t>
            </a:r>
            <a:r>
              <a:rPr lang="ru-RU" sz="2400" dirty="0"/>
              <a:t>остатки снега – поэтому апрель называют </a:t>
            </a:r>
            <a:r>
              <a:rPr lang="ru-RU" sz="2400" dirty="0" err="1" smtClean="0"/>
              <a:t>снегогоном</a:t>
            </a:r>
            <a:r>
              <a:rPr lang="ru-RU" sz="2400" dirty="0"/>
              <a:t>. Куда не ступишь, куда ни посмотришь – везде вода.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2775" name="Picture 7" descr="http://bygaga.com.ua/uploads/posts/2015-05/1432027709_vesennie_stihi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14554"/>
            <a:ext cx="6572297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ttp://shoggoth.ru/edu/06/aastrahantsev/Mydoc/L14/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://static1.keep4u.ru/2007/05/20/e409fd5f114107c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14291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Май </a:t>
            </a:r>
            <a:r>
              <a:rPr lang="ru-RU" sz="2800" dirty="0" smtClean="0"/>
              <a:t> </a:t>
            </a:r>
            <a:r>
              <a:rPr lang="ru-RU" sz="2800" dirty="0"/>
              <a:t>называют – </a:t>
            </a:r>
            <a:r>
              <a:rPr lang="ru-RU" sz="2800" dirty="0" err="1"/>
              <a:t>травень</a:t>
            </a:r>
            <a:r>
              <a:rPr lang="ru-RU" sz="2800" dirty="0"/>
              <a:t> – цветень.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3796" name="Picture 4" descr=" Фото 94. Ландыш майский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2"/>
            <a:ext cx="3786214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8" name="Picture 6" descr=" Фото 81. Калужница.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785794"/>
            <a:ext cx="3929090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800" name="Picture 8" descr="https://im0-tub-ru.yandex.net/i?id=b5c2a149276c4dfb14bfc82327164682&amp;n=33&amp;h=215&amp;w=2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929066"/>
            <a:ext cx="4000528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2-tub-ru.yandex.net/i?id=b37ed68dfe7e2a5967401b108d8e3971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0" y="6286520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ВЕСНОЙ СОЛНЫШКО  ГРЕЕТ  ТЕПЛЕЕ И НАЧИНАЕТ ТАЯТЬ СНЕЖОК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.900igr.net:10/datas/priroda/1-Vesna-1.files/0004-004-Begut-ru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29322" y="6143644"/>
            <a:ext cx="17859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БЕГУТ РУЧЬИ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tatic1.keep4u.ru/2007/05/20/e409fd5f114107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57256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ВЕСНОЙ ИЗ ТЕПЛЫХ СТРАН К НАМ ВОЗВРАЩАЮТСЯ - КТО?</a:t>
            </a:r>
            <a:endParaRPr lang="ru-RU" sz="4000" b="1" dirty="0"/>
          </a:p>
        </p:txBody>
      </p:sp>
      <p:pic>
        <p:nvPicPr>
          <p:cNvPr id="47106" name="Picture 2" descr="http://animashky.ucoz.ru/_ph/8/2/2427110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2786082" cy="2500330"/>
          </a:xfrm>
          <a:prstGeom prst="rect">
            <a:avLst/>
          </a:prstGeom>
          <a:noFill/>
        </p:spPr>
      </p:pic>
      <p:pic>
        <p:nvPicPr>
          <p:cNvPr id="47108" name="Picture 4" descr="http://img1.picmix.com/output/stamp/thumb/8/6/3/9/49368_e5c0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857364"/>
            <a:ext cx="2309820" cy="1847858"/>
          </a:xfrm>
          <a:prstGeom prst="rect">
            <a:avLst/>
          </a:prstGeom>
          <a:noFill/>
        </p:spPr>
      </p:pic>
      <p:pic>
        <p:nvPicPr>
          <p:cNvPr id="47110" name="Picture 6" descr="http://i1339.photobucket.com/albums/o702/leles75/blue_parakeet_lg_clr_zps309fde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14752"/>
            <a:ext cx="335758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391</Words>
  <Application>Microsoft Office PowerPoint</Application>
  <PresentationFormat>Экран (4:3)</PresentationFormat>
  <Paragraphs>28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Администрация</cp:lastModifiedBy>
  <cp:revision>57</cp:revision>
  <dcterms:created xsi:type="dcterms:W3CDTF">2016-02-14T15:00:03Z</dcterms:created>
  <dcterms:modified xsi:type="dcterms:W3CDTF">2017-08-01T18:50:09Z</dcterms:modified>
</cp:coreProperties>
</file>